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Semi-Bold" charset="1" panose="00000700000000000000"/>
      <p:regular r:id="rId16"/>
    </p:embeddedFont>
    <p:embeddedFont>
      <p:font typeface="Montserrat Ultra-Bold" charset="1" panose="00000900000000000000"/>
      <p:regular r:id="rId17"/>
    </p:embeddedFont>
    <p:embeddedFont>
      <p:font typeface="Muli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PT Sans Bold" charset="1" panose="020B0703020203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341511"/>
            </a:xfrm>
            <a:custGeom>
              <a:avLst/>
              <a:gdLst/>
              <a:ahLst/>
              <a:cxnLst/>
              <a:rect r="r" b="b" t="t" l="l"/>
              <a:pathLst>
                <a:path h="334151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698271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53874" y="2037049"/>
            <a:ext cx="9244396" cy="5038615"/>
            <a:chOff x="0" y="0"/>
            <a:chExt cx="12325862" cy="67181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6238" y="2169537"/>
              <a:ext cx="12289624" cy="1609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9"/>
                </a:lnSpc>
              </a:pPr>
              <a:r>
                <a:rPr lang="en-US" sz="4599" spc="91">
                  <a:solidFill>
                    <a:srgbClr val="F88219"/>
                  </a:solidFill>
                  <a:latin typeface="Montserrat Semi-Bold"/>
                </a:rPr>
                <a:t>SAVE YOUR TIME </a:t>
              </a:r>
            </a:p>
            <a:p>
              <a:pPr algn="l" marL="0" indent="0" lvl="0">
                <a:lnSpc>
                  <a:spcPts val="4599"/>
                </a:lnSpc>
              </a:pPr>
              <a:r>
                <a:rPr lang="en-US" sz="4599" spc="91">
                  <a:solidFill>
                    <a:srgbClr val="F88219"/>
                  </a:solidFill>
                  <a:latin typeface="Montserrat Semi-Bold"/>
                </a:rPr>
                <a:t>PARK BETTER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6238" y="180975"/>
              <a:ext cx="12289624" cy="1801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00"/>
                </a:lnSpc>
              </a:pPr>
              <a:r>
                <a:rPr lang="en-US" sz="9800" spc="196">
                  <a:solidFill>
                    <a:srgbClr val="F6BD33"/>
                  </a:solidFill>
                  <a:latin typeface="Montserrat Ultra-Bold"/>
                </a:rPr>
                <a:t>PARKBETTER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671760"/>
              <a:ext cx="10103641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Project 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Εφαρμογές Τηλεπικοινωνιακών Διατάξεων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8o εξάμηνο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Μάιος 2024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364777" y="8056301"/>
            <a:ext cx="665219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Θανάσης Τσαρναδέλης 10388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Αλέξανδρος Φωτιάδης 10392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Δημήτρης Χρήστος Κυριάκου 10842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Μαμουγιώργη Μαρία 10533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898340"/>
            <a:ext cx="18288000" cy="1098260"/>
            <a:chOff x="0" y="0"/>
            <a:chExt cx="4816593" cy="289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254"/>
            </a:xfrm>
            <a:custGeom>
              <a:avLst/>
              <a:gdLst/>
              <a:ahLst/>
              <a:cxnLst/>
              <a:rect r="r" b="b" t="t" l="l"/>
              <a:pathLst>
                <a:path h="2892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254"/>
                  </a:lnTo>
                  <a:lnTo>
                    <a:pt x="0" y="289254"/>
                  </a:lnTo>
                  <a:close/>
                </a:path>
              </a:pathLst>
            </a:custGeom>
            <a:solidFill>
              <a:srgbClr val="CC5E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816593" cy="41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69391" y="3486150"/>
            <a:ext cx="12949219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">
                <a:solidFill>
                  <a:srgbClr val="FFFFFF"/>
                </a:solidFill>
                <a:latin typeface="Montserrat Bold"/>
              </a:rPr>
              <a:t>ΕΥΧΑΡΙΣΤΟΥΜΕ ΠΟΛΥ ΓΙΑ ΤΟΝ ΧΡΟΝΟ ΣΑΣ!</a:t>
            </a:r>
          </a:p>
          <a:p>
            <a:pPr algn="ctr">
              <a:lnSpc>
                <a:spcPts val="6600"/>
              </a:lnSpc>
            </a:pP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Bold"/>
              </a:rPr>
              <a:t>Ερωτήσεις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487797" y="0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2064705" y="5498922"/>
            <a:ext cx="3040141" cy="6237750"/>
            <a:chOff x="0" y="0"/>
            <a:chExt cx="4053522" cy="83170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612515" y="3725090"/>
              <a:ext cx="255730" cy="910560"/>
              <a:chOff x="0" y="0"/>
              <a:chExt cx="39938" cy="14220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247498" y="3725090"/>
              <a:ext cx="255730" cy="910560"/>
              <a:chOff x="0" y="0"/>
              <a:chExt cx="39938" cy="1422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12515" y="6941383"/>
              <a:ext cx="255730" cy="910560"/>
              <a:chOff x="0" y="0"/>
              <a:chExt cx="39938" cy="1422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247498" y="6941383"/>
              <a:ext cx="255730" cy="910560"/>
              <a:chOff x="0" y="0"/>
              <a:chExt cx="39938" cy="1422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-10800000">
              <a:off x="0" y="0"/>
              <a:ext cx="4053522" cy="3725090"/>
            </a:xfrm>
            <a:custGeom>
              <a:avLst/>
              <a:gdLst/>
              <a:ahLst/>
              <a:cxnLst/>
              <a:rect r="r" b="b" t="t" l="l"/>
              <a:pathLst>
                <a:path h="3725090" w="4053522">
                  <a:moveTo>
                    <a:pt x="0" y="0"/>
                  </a:moveTo>
                  <a:lnTo>
                    <a:pt x="4053522" y="0"/>
                  </a:lnTo>
                  <a:lnTo>
                    <a:pt x="4053522" y="3725090"/>
                  </a:lnTo>
                  <a:lnTo>
                    <a:pt x="0" y="3725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-10800000">
              <a:off x="761367" y="3186860"/>
              <a:ext cx="2576946" cy="5130141"/>
              <a:chOff x="0" y="0"/>
              <a:chExt cx="544375" cy="10837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01330" y="0"/>
                    </a:moveTo>
                    <a:lnTo>
                      <a:pt x="443045" y="0"/>
                    </a:lnTo>
                    <a:cubicBezTo>
                      <a:pt x="469920" y="0"/>
                      <a:pt x="495693" y="10676"/>
                      <a:pt x="514696" y="29679"/>
                    </a:cubicBezTo>
                    <a:cubicBezTo>
                      <a:pt x="533699" y="48682"/>
                      <a:pt x="544375" y="74456"/>
                      <a:pt x="544375" y="101330"/>
                    </a:cubicBezTo>
                    <a:lnTo>
                      <a:pt x="544375" y="982403"/>
                    </a:lnTo>
                    <a:cubicBezTo>
                      <a:pt x="544375" y="1009278"/>
                      <a:pt x="533699" y="1035051"/>
                      <a:pt x="514696" y="1054054"/>
                    </a:cubicBezTo>
                    <a:cubicBezTo>
                      <a:pt x="495693" y="1073058"/>
                      <a:pt x="469920" y="1083733"/>
                      <a:pt x="443045" y="1083733"/>
                    </a:cubicBezTo>
                    <a:lnTo>
                      <a:pt x="101330" y="1083733"/>
                    </a:lnTo>
                    <a:cubicBezTo>
                      <a:pt x="45367" y="1083733"/>
                      <a:pt x="0" y="1038366"/>
                      <a:pt x="0" y="982403"/>
                    </a:cubicBezTo>
                    <a:lnTo>
                      <a:pt x="0" y="101330"/>
                    </a:lnTo>
                    <a:cubicBezTo>
                      <a:pt x="0" y="45367"/>
                      <a:pt x="45367" y="0"/>
                      <a:pt x="101330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1200754" y="5609426"/>
              <a:ext cx="1698172" cy="1662546"/>
              <a:chOff x="0" y="0"/>
              <a:chExt cx="358736" cy="35121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53767" y="0"/>
                    </a:moveTo>
                    <a:lnTo>
                      <a:pt x="204969" y="0"/>
                    </a:lnTo>
                    <a:cubicBezTo>
                      <a:pt x="245751" y="0"/>
                      <a:pt x="284862" y="16200"/>
                      <a:pt x="313699" y="45037"/>
                    </a:cubicBezTo>
                    <a:cubicBezTo>
                      <a:pt x="342535" y="73874"/>
                      <a:pt x="358736" y="112985"/>
                      <a:pt x="358736" y="153767"/>
                    </a:cubicBezTo>
                    <a:lnTo>
                      <a:pt x="358736" y="197443"/>
                    </a:lnTo>
                    <a:cubicBezTo>
                      <a:pt x="358736" y="238225"/>
                      <a:pt x="342535" y="277336"/>
                      <a:pt x="313699" y="306173"/>
                    </a:cubicBezTo>
                    <a:cubicBezTo>
                      <a:pt x="284862" y="335010"/>
                      <a:pt x="245751" y="351210"/>
                      <a:pt x="204969" y="351210"/>
                    </a:cubicBezTo>
                    <a:lnTo>
                      <a:pt x="153767" y="351210"/>
                    </a:lnTo>
                    <a:cubicBezTo>
                      <a:pt x="112985" y="351210"/>
                      <a:pt x="73874" y="335010"/>
                      <a:pt x="45037" y="306173"/>
                    </a:cubicBezTo>
                    <a:cubicBezTo>
                      <a:pt x="16200" y="277336"/>
                      <a:pt x="0" y="238225"/>
                      <a:pt x="0" y="197443"/>
                    </a:cubicBezTo>
                    <a:lnTo>
                      <a:pt x="0" y="153767"/>
                    </a:lnTo>
                    <a:cubicBezTo>
                      <a:pt x="0" y="112985"/>
                      <a:pt x="16200" y="73874"/>
                      <a:pt x="45037" y="45037"/>
                    </a:cubicBezTo>
                    <a:cubicBezTo>
                      <a:pt x="73874" y="16200"/>
                      <a:pt x="112985" y="0"/>
                      <a:pt x="153767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868245" y="3400616"/>
              <a:ext cx="2363190" cy="1235034"/>
              <a:chOff x="0" y="0"/>
              <a:chExt cx="499220" cy="26089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10800000">
              <a:off x="1426941" y="3240261"/>
              <a:ext cx="408387" cy="114041"/>
              <a:chOff x="0" y="0"/>
              <a:chExt cx="86271" cy="2409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6271" cy="24091"/>
              </a:xfrm>
              <a:custGeom>
                <a:avLst/>
                <a:gdLst/>
                <a:ahLst/>
                <a:cxnLst/>
                <a:rect r="r" b="b" t="t" l="l"/>
                <a:pathLst>
                  <a:path h="24091" w="8627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2218194" y="3240261"/>
              <a:ext cx="408387" cy="114041"/>
              <a:chOff x="0" y="0"/>
              <a:chExt cx="86271" cy="2409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6271" cy="24091"/>
              </a:xfrm>
              <a:custGeom>
                <a:avLst/>
                <a:gdLst/>
                <a:ahLst/>
                <a:cxnLst/>
                <a:rect r="r" b="b" t="t" l="l"/>
                <a:pathLst>
                  <a:path h="24091" w="8627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914551" y="4764675"/>
              <a:ext cx="2270578" cy="696067"/>
              <a:chOff x="0" y="0"/>
              <a:chExt cx="597833" cy="1832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80772" y="5295962"/>
              <a:ext cx="255730" cy="2354457"/>
              <a:chOff x="0" y="0"/>
              <a:chExt cx="39938" cy="3677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975705" y="5295962"/>
              <a:ext cx="255730" cy="2354457"/>
              <a:chOff x="0" y="0"/>
              <a:chExt cx="39938" cy="3677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914551" y="7396663"/>
              <a:ext cx="2270578" cy="696067"/>
              <a:chOff x="0" y="0"/>
              <a:chExt cx="597833" cy="1832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-9870462">
              <a:off x="3198529" y="5033352"/>
              <a:ext cx="429174" cy="158714"/>
              <a:chOff x="0" y="0"/>
              <a:chExt cx="90662" cy="33528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9883450">
              <a:off x="425744" y="5032649"/>
              <a:ext cx="429174" cy="158714"/>
              <a:chOff x="0" y="0"/>
              <a:chExt cx="90662" cy="3352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4" id="54"/>
          <p:cNvGrpSpPr/>
          <p:nvPr/>
        </p:nvGrpSpPr>
        <p:grpSpPr>
          <a:xfrm rot="-5400000">
            <a:off x="13159319" y="5420494"/>
            <a:ext cx="3189273" cy="6543739"/>
            <a:chOff x="0" y="0"/>
            <a:chExt cx="4252364" cy="8724985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65" id="65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9883450">
              <a:off x="446629" y="5279523"/>
              <a:ext cx="450227" cy="166499"/>
              <a:chOff x="0" y="0"/>
              <a:chExt cx="90662" cy="33528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09272" y="2705279"/>
            <a:ext cx="16457354" cy="16457354"/>
          </a:xfrm>
          <a:custGeom>
            <a:avLst/>
            <a:gdLst/>
            <a:ahLst/>
            <a:cxnLst/>
            <a:rect r="r" b="b" t="t" l="l"/>
            <a:pathLst>
              <a:path h="16457354" w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2188" cy="719917"/>
              <a:chOff x="0" y="0"/>
              <a:chExt cx="39938" cy="1422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-10800000">
            <a:off x="13103608" y="3364758"/>
            <a:ext cx="2403630" cy="2208879"/>
          </a:xfrm>
          <a:custGeom>
            <a:avLst/>
            <a:gdLst/>
            <a:ahLst/>
            <a:cxnLst/>
            <a:rect r="r" b="b" t="t" l="l"/>
            <a:pathLst>
              <a:path h="2208879" w="2403630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79" r="0" b="-2015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4375" cy="1083733"/>
            </a:xfrm>
            <a:custGeom>
              <a:avLst/>
              <a:gdLst/>
              <a:ahLst/>
              <a:cxnLst/>
              <a:rect r="r" b="b" t="t" l="l"/>
              <a:pathLst>
                <a:path h="1083733" w="544375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8736" cy="351210"/>
            </a:xfrm>
            <a:custGeom>
              <a:avLst/>
              <a:gdLst/>
              <a:ahLst/>
              <a:cxnLst/>
              <a:rect r="r" b="b" t="t" l="l"/>
              <a:pathLst>
                <a:path h="351210" w="358736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9220" cy="260899"/>
            </a:xfrm>
            <a:custGeom>
              <a:avLst/>
              <a:gdLst/>
              <a:ahLst/>
              <a:cxnLst/>
              <a:rect r="r" b="b" t="t" l="l"/>
              <a:pathLst>
                <a:path h="260899" w="499220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645912" y="6190083"/>
            <a:ext cx="1346392" cy="412749"/>
            <a:chOff x="0" y="0"/>
            <a:chExt cx="597833" cy="1832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625882" y="6505122"/>
            <a:ext cx="151641" cy="1396130"/>
            <a:chOff x="0" y="0"/>
            <a:chExt cx="39938" cy="36770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name="Group 61" id="61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0"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name="Group 68" id="68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4" id="74"/>
          <p:cNvGrpSpPr/>
          <p:nvPr/>
        </p:nvGrpSpPr>
        <p:grpSpPr>
          <a:xfrm rot="0">
            <a:off x="1602449" y="6113575"/>
            <a:ext cx="4773281" cy="2416452"/>
            <a:chOff x="0" y="0"/>
            <a:chExt cx="6364374" cy="3221936"/>
          </a:xfrm>
        </p:grpSpPr>
        <p:grpSp>
          <p:nvGrpSpPr>
            <p:cNvPr name="Group 75" id="75"/>
            <p:cNvGrpSpPr/>
            <p:nvPr/>
          </p:nvGrpSpPr>
          <p:grpSpPr>
            <a:xfrm rot="0">
              <a:off x="0" y="70191"/>
              <a:ext cx="637718" cy="637718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0" y="1341427"/>
              <a:ext cx="637718" cy="637718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DC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0" y="2584218"/>
              <a:ext cx="637718" cy="637718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836535" y="28575"/>
              <a:ext cx="3693685" cy="74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ΕΛΕΓΧΟΣ ΜΠΑΡΑΣ ΕΙΣΟΔΟΥ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836535" y="1485869"/>
              <a:ext cx="5527839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PARKING ASSISTANT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832025" y="2728660"/>
              <a:ext cx="4790214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ID RECOGNITION</a:t>
              </a: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1602449" y="1630923"/>
            <a:ext cx="129492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ΠΩΣ ΛΕΙΤΟΥΡΓΕΙ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602449" y="2588345"/>
            <a:ext cx="8654724" cy="323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Δημιουργία συστήματος διαχείρισης θέσεων πάρκινγκ με βάση το Arduino</a:t>
            </a:r>
          </a:p>
          <a:p>
            <a:pPr algn="l" marL="474983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Υλοποίηση WSN το οποίο ενημερώνει διαρκώς τον διαχειριστή  για την κατάσταση που επικρατεί στο πάρκινγκ.</a:t>
            </a:r>
          </a:p>
          <a:p>
            <a:pPr algn="l" marL="474983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Extra λειτουργικότητες για διευκόλυνση του διαχειριστή και καλύτερη εξυπηρέτηση των πελατών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09272" y="2705279"/>
            <a:ext cx="16457354" cy="16457354"/>
          </a:xfrm>
          <a:custGeom>
            <a:avLst/>
            <a:gdLst/>
            <a:ahLst/>
            <a:cxnLst/>
            <a:rect r="r" b="b" t="t" l="l"/>
            <a:pathLst>
              <a:path h="16457354" w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2188" cy="719917"/>
              <a:chOff x="0" y="0"/>
              <a:chExt cx="39938" cy="1422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-10800000">
            <a:off x="13103608" y="3364758"/>
            <a:ext cx="2403630" cy="2208879"/>
          </a:xfrm>
          <a:custGeom>
            <a:avLst/>
            <a:gdLst/>
            <a:ahLst/>
            <a:cxnLst/>
            <a:rect r="r" b="b" t="t" l="l"/>
            <a:pathLst>
              <a:path h="2208879" w="2403630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079" r="0" b="-2015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4375" cy="1083733"/>
            </a:xfrm>
            <a:custGeom>
              <a:avLst/>
              <a:gdLst/>
              <a:ahLst/>
              <a:cxnLst/>
              <a:rect r="r" b="b" t="t" l="l"/>
              <a:pathLst>
                <a:path h="1083733" w="544375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8736" cy="351210"/>
            </a:xfrm>
            <a:custGeom>
              <a:avLst/>
              <a:gdLst/>
              <a:ahLst/>
              <a:cxnLst/>
              <a:rect r="r" b="b" t="t" l="l"/>
              <a:pathLst>
                <a:path h="351210" w="358736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9220" cy="260899"/>
            </a:xfrm>
            <a:custGeom>
              <a:avLst/>
              <a:gdLst/>
              <a:ahLst/>
              <a:cxnLst/>
              <a:rect r="r" b="b" t="t" l="l"/>
              <a:pathLst>
                <a:path h="260899" w="499220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271" cy="24091"/>
            </a:xfrm>
            <a:custGeom>
              <a:avLst/>
              <a:gdLst/>
              <a:ahLst/>
              <a:cxnLst/>
              <a:rect r="r" b="b" t="t" l="l"/>
              <a:pathLst>
                <a:path h="24091" w="8627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645912" y="6190083"/>
            <a:ext cx="1346392" cy="412749"/>
            <a:chOff x="0" y="0"/>
            <a:chExt cx="597833" cy="1832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625882" y="6505122"/>
            <a:ext cx="151641" cy="1396130"/>
            <a:chOff x="0" y="0"/>
            <a:chExt cx="39938" cy="36770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68121" y="6505122"/>
            <a:ext cx="151641" cy="1396130"/>
            <a:chOff x="0" y="0"/>
            <a:chExt cx="39938" cy="3677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9938" cy="367705"/>
            </a:xfrm>
            <a:custGeom>
              <a:avLst/>
              <a:gdLst/>
              <a:ahLst/>
              <a:cxnLst/>
              <a:rect r="r" b="b" t="t" l="l"/>
              <a:pathLst>
                <a:path h="367705" w="39938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37556" lIns="37556" bIns="37556" rIns="37556"/>
            <a:lstStyle/>
            <a:p>
              <a:pPr algn="ctr" marL="0" indent="0" lvl="0">
                <a:lnSpc>
                  <a:spcPts val="43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name="Group 61" id="61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0"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name="Group 68" id="68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TextBox 74" id="74"/>
          <p:cNvSpPr txBox="true"/>
          <p:nvPr/>
        </p:nvSpPr>
        <p:spPr>
          <a:xfrm rot="0">
            <a:off x="1602449" y="1630923"/>
            <a:ext cx="129492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ΥΛΟΠΟΙΗΣΗ PROJECT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834048" y="2975792"/>
            <a:ext cx="8647855" cy="5195691"/>
            <a:chOff x="0" y="0"/>
            <a:chExt cx="11530473" cy="6927588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23825"/>
              <a:ext cx="2245734" cy="640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Δέκτης</a:t>
              </a:r>
            </a:p>
          </p:txBody>
        </p:sp>
        <p:grpSp>
          <p:nvGrpSpPr>
            <p:cNvPr name="Group 77" id="77"/>
            <p:cNvGrpSpPr/>
            <p:nvPr/>
          </p:nvGrpSpPr>
          <p:grpSpPr>
            <a:xfrm rot="0">
              <a:off x="0" y="1077515"/>
              <a:ext cx="637718" cy="637718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0" y="2274034"/>
              <a:ext cx="637718" cy="637718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DC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0" y="3584852"/>
              <a:ext cx="637718" cy="637718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0" y="4915061"/>
              <a:ext cx="637718" cy="637718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4</a:t>
                </a: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836535" y="849841"/>
              <a:ext cx="3693685" cy="1121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ARDUINO UNO &amp; SPARKFUN RFM22 SHIELD - 434MHZ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836535" y="2418476"/>
              <a:ext cx="3693685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SERVO MOTOR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832025" y="3729294"/>
              <a:ext cx="4790214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PHOTORESISTOR (LDR)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836535" y="5067571"/>
              <a:ext cx="3693685" cy="373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ΠΥΚΝΩΤΗΣ 100μ</a:t>
              </a:r>
            </a:p>
          </p:txBody>
        </p:sp>
        <p:grpSp>
          <p:nvGrpSpPr>
            <p:cNvPr name="Group 93" id="93"/>
            <p:cNvGrpSpPr/>
            <p:nvPr/>
          </p:nvGrpSpPr>
          <p:grpSpPr>
            <a:xfrm rot="0">
              <a:off x="0" y="6238579"/>
              <a:ext cx="637718" cy="637718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5</a:t>
                </a:r>
              </a:p>
            </p:txBody>
          </p:sp>
        </p:grpSp>
        <p:sp>
          <p:nvSpPr>
            <p:cNvPr name="TextBox 96" id="96"/>
            <p:cNvSpPr txBox="true"/>
            <p:nvPr/>
          </p:nvSpPr>
          <p:spPr>
            <a:xfrm rot="0">
              <a:off x="836535" y="6402031"/>
              <a:ext cx="4790214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ΑΝΤΙΣΤΑΣΕΙΣ 220Ω</a:t>
              </a:r>
            </a:p>
          </p:txBody>
        </p:sp>
        <p:grpSp>
          <p:nvGrpSpPr>
            <p:cNvPr name="Group 97" id="97"/>
            <p:cNvGrpSpPr/>
            <p:nvPr/>
          </p:nvGrpSpPr>
          <p:grpSpPr>
            <a:xfrm rot="0">
              <a:off x="5908234" y="1001125"/>
              <a:ext cx="637718" cy="637718"/>
              <a:chOff x="0" y="0"/>
              <a:chExt cx="812800" cy="8128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5908234" y="2258138"/>
              <a:ext cx="637718" cy="637718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sp>
          <p:nvSpPr>
            <p:cNvPr name="TextBox 103" id="103"/>
            <p:cNvSpPr txBox="true"/>
            <p:nvPr/>
          </p:nvSpPr>
          <p:spPr>
            <a:xfrm rot="0">
              <a:off x="6749929" y="2438943"/>
              <a:ext cx="3693685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BUZZER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6740259" y="3659594"/>
              <a:ext cx="4790214" cy="37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ΑΝΤΙΣΤΑΣΗ 100 Ω</a:t>
              </a:r>
            </a:p>
          </p:txBody>
        </p:sp>
        <p:grpSp>
          <p:nvGrpSpPr>
            <p:cNvPr name="Group 105" id="105"/>
            <p:cNvGrpSpPr/>
            <p:nvPr/>
          </p:nvGrpSpPr>
          <p:grpSpPr>
            <a:xfrm rot="0">
              <a:off x="5908234" y="3515152"/>
              <a:ext cx="637718" cy="637718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sp>
          <p:nvSpPr>
            <p:cNvPr name="TextBox 108" id="108"/>
            <p:cNvSpPr txBox="true"/>
            <p:nvPr/>
          </p:nvSpPr>
          <p:spPr>
            <a:xfrm rot="0">
              <a:off x="6749929" y="908409"/>
              <a:ext cx="3693685" cy="1121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ARDUINO UNO &amp; SPARKFUN RFM22 SHIELD - 434MHZ</a:t>
              </a:r>
            </a:p>
          </p:txBody>
        </p:sp>
        <p:grpSp>
          <p:nvGrpSpPr>
            <p:cNvPr name="Group 109" id="109"/>
            <p:cNvGrpSpPr/>
            <p:nvPr/>
          </p:nvGrpSpPr>
          <p:grpSpPr>
            <a:xfrm rot="0">
              <a:off x="5876071" y="4838670"/>
              <a:ext cx="637718" cy="637718"/>
              <a:chOff x="0" y="0"/>
              <a:chExt cx="812800" cy="81280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4</a:t>
                </a:r>
              </a:p>
            </p:txBody>
          </p:sp>
        </p:grpSp>
        <p:sp>
          <p:nvSpPr>
            <p:cNvPr name="TextBox 112" id="112"/>
            <p:cNvSpPr txBox="true"/>
            <p:nvPr/>
          </p:nvSpPr>
          <p:spPr>
            <a:xfrm rot="0">
              <a:off x="6749929" y="4867245"/>
              <a:ext cx="3693685" cy="74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DISTANCE SENSOR (ΗC-SR04)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5908234" y="-123825"/>
              <a:ext cx="2245734" cy="640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Πομπός</a:t>
              </a:r>
            </a:p>
          </p:txBody>
        </p:sp>
        <p:grpSp>
          <p:nvGrpSpPr>
            <p:cNvPr name="Group 114" id="114"/>
            <p:cNvGrpSpPr/>
            <p:nvPr/>
          </p:nvGrpSpPr>
          <p:grpSpPr>
            <a:xfrm rot="0">
              <a:off x="5908234" y="6162188"/>
              <a:ext cx="637718" cy="637718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5</a:t>
                </a:r>
              </a:p>
            </p:txBody>
          </p:sp>
        </p:grpSp>
        <p:sp>
          <p:nvSpPr>
            <p:cNvPr name="TextBox 117" id="117"/>
            <p:cNvSpPr txBox="true"/>
            <p:nvPr/>
          </p:nvSpPr>
          <p:spPr>
            <a:xfrm rot="0">
              <a:off x="6740259" y="6178063"/>
              <a:ext cx="3693685" cy="74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RFID MIFARE MFRC522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5390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5390" y="2230995"/>
            <a:ext cx="6958346" cy="4672377"/>
            <a:chOff x="0" y="0"/>
            <a:chExt cx="9277795" cy="62298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277795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ΔΕΚΤΗΣ-ΣΤΑΘΜΟΣ ΒΑΣΗΣ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59243"/>
              <a:ext cx="9277795" cy="5170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σταθμός βάσης εκτελεί τις εξής λειτουργίες: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‘Ελεγχος μπάρας εισόδου (servo, photoresistors)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Συγκέντρωση των δεδομένων από τους πομπούς (ασύρματη κάρτα, κεραία).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Επικοινωνία με τον υπολογιστή,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Μετάδοση των δεδομένων που δέχτηκε από τους πομπούς στον υπολογιστή για επεξεργασία και απεικόνιση.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Οι λειτουργίες 3,4 εκτελούνται μέσω ενσύρματης σύνδεσης του σταθμού βάσης με τον υπολογιστή.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3403823" y="3994734"/>
            <a:ext cx="12020550" cy="164123"/>
            <a:chOff x="0" y="0"/>
            <a:chExt cx="3165906" cy="432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0143825" y="9828368"/>
            <a:ext cx="2091000" cy="70256"/>
            <a:chOff x="0" y="0"/>
            <a:chExt cx="547795" cy="184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10143825" y="1150567"/>
            <a:ext cx="2091000" cy="70256"/>
            <a:chOff x="0" y="0"/>
            <a:chExt cx="547795" cy="184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10143825" y="6932768"/>
            <a:ext cx="2091000" cy="70256"/>
            <a:chOff x="0" y="0"/>
            <a:chExt cx="547795" cy="184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10143825" y="4041667"/>
            <a:ext cx="2091000" cy="70256"/>
            <a:chOff x="0" y="0"/>
            <a:chExt cx="547795" cy="184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3731691" y="9828368"/>
            <a:ext cx="2091000" cy="70256"/>
            <a:chOff x="0" y="0"/>
            <a:chExt cx="547795" cy="184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13731691" y="1150567"/>
            <a:ext cx="2091000" cy="70256"/>
            <a:chOff x="0" y="0"/>
            <a:chExt cx="547795" cy="184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3731691" y="6932768"/>
            <a:ext cx="2091000" cy="70256"/>
            <a:chOff x="0" y="0"/>
            <a:chExt cx="547795" cy="184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13731691" y="4041667"/>
            <a:ext cx="2091000" cy="70256"/>
            <a:chOff x="0" y="0"/>
            <a:chExt cx="547795" cy="184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5400000">
            <a:off x="6954277" y="3994734"/>
            <a:ext cx="12020550" cy="164123"/>
            <a:chOff x="0" y="0"/>
            <a:chExt cx="3165906" cy="432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5400000">
            <a:off x="10586792" y="3994734"/>
            <a:ext cx="12020550" cy="164123"/>
            <a:chOff x="0" y="0"/>
            <a:chExt cx="3165906" cy="432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-5400000">
            <a:off x="7365832" y="4510969"/>
            <a:ext cx="11215802" cy="1098260"/>
            <a:chOff x="0" y="0"/>
            <a:chExt cx="2953956" cy="28925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53956" cy="289254"/>
            </a:xfrm>
            <a:custGeom>
              <a:avLst/>
              <a:gdLst/>
              <a:ahLst/>
              <a:cxnLst/>
              <a:rect r="r" b="b" t="t" l="l"/>
              <a:pathLst>
                <a:path h="28925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89254"/>
                  </a:lnTo>
                  <a:lnTo>
                    <a:pt x="0" y="289254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23825"/>
              <a:ext cx="2953956" cy="41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8105745" y="6871764"/>
            <a:ext cx="1448064" cy="557572"/>
            <a:chOff x="0" y="0"/>
            <a:chExt cx="812800" cy="31296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582599" y="6903372"/>
            <a:ext cx="494355" cy="494355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5400000">
            <a:off x="16439715" y="2990577"/>
            <a:ext cx="1448064" cy="557572"/>
            <a:chOff x="0" y="0"/>
            <a:chExt cx="812800" cy="31296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861819" y="3050919"/>
            <a:ext cx="4549106" cy="436887"/>
            <a:chOff x="0" y="0"/>
            <a:chExt cx="4231656" cy="4064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231656" cy="406400"/>
            </a:xfrm>
            <a:custGeom>
              <a:avLst/>
              <a:gdLst/>
              <a:ahLst/>
              <a:cxnLst/>
              <a:rect r="r" b="b" t="t" l="l"/>
              <a:pathLst>
                <a:path h="406400" w="4231656">
                  <a:moveTo>
                    <a:pt x="0" y="0"/>
                  </a:moveTo>
                  <a:lnTo>
                    <a:pt x="4028456" y="0"/>
                  </a:lnTo>
                  <a:lnTo>
                    <a:pt x="4231656" y="203200"/>
                  </a:lnTo>
                  <a:lnTo>
                    <a:pt x="402845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77800" y="-123825"/>
              <a:ext cx="3977656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5400000">
            <a:off x="16916570" y="3022185"/>
            <a:ext cx="494355" cy="494355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608588" y="1475172"/>
            <a:ext cx="3189273" cy="6543739"/>
            <a:chOff x="0" y="0"/>
            <a:chExt cx="4252364" cy="8724985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73" id="73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74" id="74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9883450">
              <a:off x="446629" y="5279523"/>
              <a:ext cx="450227" cy="166499"/>
              <a:chOff x="0" y="0"/>
              <a:chExt cx="90662" cy="33528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07" id="107"/>
          <p:cNvGrpSpPr/>
          <p:nvPr/>
        </p:nvGrpSpPr>
        <p:grpSpPr>
          <a:xfrm rot="-10800000">
            <a:off x="8702342" y="6932106"/>
            <a:ext cx="4549106" cy="436887"/>
            <a:chOff x="0" y="0"/>
            <a:chExt cx="4231656" cy="4064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4231656" cy="406400"/>
            </a:xfrm>
            <a:custGeom>
              <a:avLst/>
              <a:gdLst/>
              <a:ahLst/>
              <a:cxnLst/>
              <a:rect r="r" b="b" t="t" l="l"/>
              <a:pathLst>
                <a:path h="406400" w="4231656">
                  <a:moveTo>
                    <a:pt x="0" y="0"/>
                  </a:moveTo>
                  <a:lnTo>
                    <a:pt x="4028456" y="0"/>
                  </a:lnTo>
                  <a:lnTo>
                    <a:pt x="4231656" y="203200"/>
                  </a:lnTo>
                  <a:lnTo>
                    <a:pt x="402845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177800" y="-123825"/>
              <a:ext cx="3977656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1009437" y="590587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5655590" y="1117915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968066" y="10796240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192312" y="84423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3683004" y="894031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721963" y="768426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71522" y="1246952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11652322" y="8427303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7626352" y="5901267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965615" y="1158999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9428268" y="5449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3542740" y="637145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6316043" y="9519097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866075" y="648073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168512" y="9928842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3814664" y="1520212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9127141" y="14819208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9351387" y="124653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1842079" y="12963284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6881038" y="11707235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8330597" y="1649249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9811397" y="12450271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5785427" y="99242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12124690" y="156129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7587343" y="94725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11701815" y="1039442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4475118" y="13542066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4025150" y="1050370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4096112" y="60738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8742264" y="5880671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4054741" y="5497753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4278987" y="31438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6769679" y="3641828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21808638" y="2385779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3258197" y="7171035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24738997" y="3128816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20713027" y="602780"/>
              <a:ext cx="637702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7052290" y="629151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22514943" y="151123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6629415" y="1072971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9402718" y="4220610"/>
              <a:ext cx="1069568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8952750" y="1182246"/>
              <a:ext cx="1601434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1" id="61"/>
          <p:cNvSpPr/>
          <p:nvPr/>
        </p:nvSpPr>
        <p:spPr>
          <a:xfrm flipH="false" flipV="false" rot="-5400000">
            <a:off x="8729418" y="6082073"/>
            <a:ext cx="3132380" cy="3220074"/>
          </a:xfrm>
          <a:custGeom>
            <a:avLst/>
            <a:gdLst/>
            <a:ahLst/>
            <a:cxnLst/>
            <a:rect r="r" b="b" t="t" l="l"/>
            <a:pathLst>
              <a:path h="3220074" w="3132380">
                <a:moveTo>
                  <a:pt x="0" y="0"/>
                </a:moveTo>
                <a:lnTo>
                  <a:pt x="3132381" y="0"/>
                </a:lnTo>
                <a:lnTo>
                  <a:pt x="3132381" y="3220074"/>
                </a:lnTo>
                <a:lnTo>
                  <a:pt x="0" y="322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72" r="0" b="-5473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1008305" y="3837135"/>
            <a:ext cx="15681587" cy="5930491"/>
          </a:xfrm>
          <a:custGeom>
            <a:avLst/>
            <a:gdLst/>
            <a:ahLst/>
            <a:cxnLst/>
            <a:rect r="r" b="b" t="t" l="l"/>
            <a:pathLst>
              <a:path h="5930491" w="15681587">
                <a:moveTo>
                  <a:pt x="0" y="0"/>
                </a:moveTo>
                <a:lnTo>
                  <a:pt x="15681587" y="0"/>
                </a:lnTo>
                <a:lnTo>
                  <a:pt x="15681587" y="5930491"/>
                </a:lnTo>
                <a:lnTo>
                  <a:pt x="0" y="593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735390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5400000">
            <a:off x="7682754" y="7413324"/>
            <a:ext cx="1448064" cy="557572"/>
            <a:chOff x="0" y="0"/>
            <a:chExt cx="1930752" cy="743429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4" id="74"/>
          <p:cNvGrpSpPr/>
          <p:nvPr/>
        </p:nvGrpSpPr>
        <p:grpSpPr>
          <a:xfrm rot="0">
            <a:off x="735390" y="2232319"/>
            <a:ext cx="6630422" cy="5453427"/>
            <a:chOff x="0" y="0"/>
            <a:chExt cx="8840562" cy="7271236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66675"/>
              <a:ext cx="8840562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A87CDF"/>
                  </a:solidFill>
                  <a:latin typeface="Montserrat Bold"/>
                </a:rPr>
                <a:t>ΠΟΜΠΟΣ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0" y="1059243"/>
              <a:ext cx="8840562" cy="621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πομπός</a:t>
              </a: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 εκτελεί τις εξής λειτουργίες: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Αναγνώριση κάλυψης της θέσης (αισθητήρας απόστασης)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Βοήθεια κατά το παρκάρισμα (buzzer, αισθητήρας απόστασης)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Αναγνώριση του χρήστη που πάρκαρε (RFID tag &amp; reader).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Εκπομπή της κατάστασης της θέσης και του ID του χρήστη (κεραία)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Είναι προφανές πως χρειάζομαι έναν πομπό για κάθε θέση.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42950" y="542604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57216" y="1751568"/>
            <a:ext cx="9344756" cy="5217489"/>
          </a:xfrm>
          <a:custGeom>
            <a:avLst/>
            <a:gdLst/>
            <a:ahLst/>
            <a:cxnLst/>
            <a:rect r="r" b="b" t="t" l="l"/>
            <a:pathLst>
              <a:path h="5217489" w="9344756">
                <a:moveTo>
                  <a:pt x="0" y="0"/>
                </a:moveTo>
                <a:lnTo>
                  <a:pt x="9344756" y="0"/>
                </a:lnTo>
                <a:lnTo>
                  <a:pt x="9344756" y="5217489"/>
                </a:lnTo>
                <a:lnTo>
                  <a:pt x="0" y="5217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42950" y="2230995"/>
            <a:ext cx="6367699" cy="3516823"/>
            <a:chOff x="0" y="0"/>
            <a:chExt cx="8490265" cy="468909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8490265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ΥΠΟΛΟΓΙΣΤΗΣ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80604"/>
              <a:ext cx="8490265" cy="360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υπολογιστής είναι υπεύθυνος για τις παρακάτω λειτουργίες: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Παραλαβή των δεδομένων από τον σταθμό βάσης ( USB).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Επεξεργασία δεδομένων ( κατάσταση θέσης , user ID).</a:t>
              </a:r>
            </a:p>
            <a:p>
              <a:pPr algn="l" marL="474979" indent="-237490" lvl="1">
                <a:lnSpc>
                  <a:spcPts val="3079"/>
                </a:lnSpc>
                <a:buAutoNum type="arabicPeriod" startAt="1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Γραφικό περιβάλλον- GUI ( Python),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35390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72862" y="1028700"/>
            <a:ext cx="9338803" cy="5278454"/>
          </a:xfrm>
          <a:custGeom>
            <a:avLst/>
            <a:gdLst/>
            <a:ahLst/>
            <a:cxnLst/>
            <a:rect r="r" b="b" t="t" l="l"/>
            <a:pathLst>
              <a:path h="5278454" w="9338803">
                <a:moveTo>
                  <a:pt x="0" y="0"/>
                </a:moveTo>
                <a:lnTo>
                  <a:pt x="9338803" y="0"/>
                </a:lnTo>
                <a:lnTo>
                  <a:pt x="9338803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35390" y="2230995"/>
            <a:ext cx="5781960" cy="3125775"/>
            <a:chOff x="0" y="0"/>
            <a:chExt cx="7709280" cy="416770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7709280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6BD33"/>
                  </a:solidFill>
                  <a:latin typeface="Montserrat Bold"/>
                </a:rPr>
                <a:t>ΥΛΟΠΟΙΗΣΗ PYTHON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80604"/>
              <a:ext cx="7709280" cy="3087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uli"/>
                </a:rPr>
                <a:t>Η Python λαμβάνει τα δεδομένα στην μορφή “S1:E,S2:E,S3: 53 03 31 0f,S4:E,end” και χωρίζει τα δεδομένα της κάθε θέσης.</a:t>
              </a:r>
            </a:p>
            <a:p>
              <a:pPr algn="l">
                <a:lnSpc>
                  <a:spcPts val="3080"/>
                </a:lnSpc>
              </a:pPr>
            </a:p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uli"/>
                </a:rPr>
                <a:t>Στη συνέχεια με τη χρήση και του Figma δημιουργείται το GUI για το Dashboard.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35390" y="552129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76639" y="329085"/>
            <a:ext cx="6390514" cy="4239147"/>
          </a:xfrm>
          <a:custGeom>
            <a:avLst/>
            <a:gdLst/>
            <a:ahLst/>
            <a:cxnLst/>
            <a:rect r="r" b="b" t="t" l="l"/>
            <a:pathLst>
              <a:path h="4239147" w="6390514">
                <a:moveTo>
                  <a:pt x="0" y="0"/>
                </a:moveTo>
                <a:lnTo>
                  <a:pt x="6390514" y="0"/>
                </a:lnTo>
                <a:lnTo>
                  <a:pt x="6390514" y="4239148"/>
                </a:lnTo>
                <a:lnTo>
                  <a:pt x="0" y="4239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76639" y="5143500"/>
            <a:ext cx="6390514" cy="4749552"/>
          </a:xfrm>
          <a:custGeom>
            <a:avLst/>
            <a:gdLst/>
            <a:ahLst/>
            <a:cxnLst/>
            <a:rect r="r" b="b" t="t" l="l"/>
            <a:pathLst>
              <a:path h="4749552" w="6390514">
                <a:moveTo>
                  <a:pt x="0" y="0"/>
                </a:moveTo>
                <a:lnTo>
                  <a:pt x="6390514" y="0"/>
                </a:lnTo>
                <a:lnTo>
                  <a:pt x="6390514" y="4749552"/>
                </a:lnTo>
                <a:lnTo>
                  <a:pt x="0" y="474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18" r="0" b="-8018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35390" y="2230995"/>
            <a:ext cx="6649691" cy="5278948"/>
            <a:chOff x="0" y="0"/>
            <a:chExt cx="8866255" cy="703859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6675"/>
              <a:ext cx="8866255" cy="2493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ΑΝΑΛΥΣΗ ΤΗΛΕΠΙΚΟΙΝΩΝΙΑΚΗΣ ΚΙΝΗΣΗΣ -</a:t>
              </a:r>
            </a:p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ΑΝΑΜΕΝΟΜΕΝΗΣ ΚΑΛΥΨΗΣ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909404"/>
              <a:ext cx="8866255" cy="4129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Χρησιμοποιώντας το πρωτόκολλο επικοινωνίας ALOHA υπολογίζουμε με χρήση τύπων ότι το σύστημά μας υποστηρίζει έως και 44 πομπούς με έναν μόνο δέκτη!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Χρησιμοποιώντας τον τύπο του Friis βρίσκουμε ότι η αναμενόμενη κάλυψη του συστήματος φτάνει σε μια απόσταση των 1777 μέτρων.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943" y="214323"/>
            <a:ext cx="16750357" cy="9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4"/>
              </a:lnSpc>
              <a:spcBef>
                <a:spcPct val="0"/>
              </a:spcBef>
            </a:pPr>
            <a:r>
              <a:rPr lang="en-US" sz="4931">
                <a:solidFill>
                  <a:srgbClr val="000000"/>
                </a:solidFill>
                <a:latin typeface="PT Sans Bold"/>
              </a:rPr>
              <a:t>VIDEOS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8943" y="2772334"/>
            <a:ext cx="17410336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T Sans Bold"/>
              </a:rPr>
              <a:t>https://www.youtube.com/watch?v=AhlaWWqUwws     (Demo)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T Sans Bold"/>
              </a:rPr>
              <a:t>https://www.youtube.com/watch?v=bNPLmxlcYNs        (Promo Video)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52234" y="6909223"/>
            <a:ext cx="19132691" cy="3377777"/>
            <a:chOff x="0" y="0"/>
            <a:chExt cx="25510254" cy="450370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5510254" cy="4503703"/>
              <a:chOff x="0" y="0"/>
              <a:chExt cx="3040868" cy="53684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3346558" y="1423170"/>
              <a:ext cx="4620032" cy="155230"/>
              <a:chOff x="0" y="0"/>
              <a:chExt cx="547795" cy="1840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570876" y="1423170"/>
              <a:ext cx="4620032" cy="155230"/>
              <a:chOff x="0" y="0"/>
              <a:chExt cx="547795" cy="184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734399" y="1423170"/>
              <a:ext cx="4620032" cy="155230"/>
              <a:chOff x="0" y="0"/>
              <a:chExt cx="547795" cy="184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958717" y="1423170"/>
              <a:ext cx="4620032" cy="155230"/>
              <a:chOff x="0" y="0"/>
              <a:chExt cx="547795" cy="184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DAGF-aWyFTM</dc:identifier>
  <dcterms:modified xsi:type="dcterms:W3CDTF">2011-08-01T06:04:30Z</dcterms:modified>
  <cp:revision>1</cp:revision>
  <dc:title>PARKBETTER_WSN_2024</dc:title>
</cp:coreProperties>
</file>